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11" Type="http://schemas.openxmlformats.org/officeDocument/2006/relationships/slide" Target="slides/slide6.xml"/><Relationship Id="rId22" Type="http://schemas.openxmlformats.org/officeDocument/2006/relationships/slide" Target="slides/slide17.xml"/><Relationship Id="rId10" Type="http://schemas.openxmlformats.org/officeDocument/2006/relationships/slide" Target="slides/slide5.xml"/><Relationship Id="rId21" Type="http://schemas.openxmlformats.org/officeDocument/2006/relationships/slide" Target="slides/slide16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251d563ed62_0_1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251d563ed62_0_1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251d563ed62_0_1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251d563ed62_0_1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251d563ed62_0_1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251d563ed62_0_1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251d563ed62_0_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251d563ed62_0_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251d563ed62_0_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g251d563ed62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251d563ed62_0_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251d563ed62_0_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251d563ed62_0_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251d563ed62_0_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251d563ed62_0_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g251d563ed62_0_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22931b55fd8_0_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22931b55fd8_0_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251d563ed62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251d563ed62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251d563ed62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251d563ed62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251d563ed62_0_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251d563ed62_0_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251d563ed62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251d563ed62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251d563ed62_0_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251d563ed62_0_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251d563ed62_0_9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251d563ed62_0_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251d563ed62_0_10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251d563ed62_0_1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2749050" y="748800"/>
            <a:ext cx="3645900" cy="36459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2992950" y="992700"/>
            <a:ext cx="3158100" cy="3158100"/>
          </a:xfrm>
          <a:prstGeom prst="rect">
            <a:avLst/>
          </a:prstGeom>
          <a:noFill/>
          <a:ln cap="flat" cmpd="sng" w="28575">
            <a:solidFill>
              <a:schemeClr val="lt1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" name="Google Shape;12;p2"/>
          <p:cNvSpPr txBox="1"/>
          <p:nvPr>
            <p:ph type="ctrTitle"/>
          </p:nvPr>
        </p:nvSpPr>
        <p:spPr>
          <a:xfrm>
            <a:off x="3096250" y="1627200"/>
            <a:ext cx="2951400" cy="1584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3096363" y="3266930"/>
            <a:ext cx="2951400" cy="701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b="1"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b="1"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b="1"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b="1"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b="1"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b="1"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b="1"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b="1"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" name="Google Shape;50;p11"/>
          <p:cNvSpPr txBox="1"/>
          <p:nvPr>
            <p:ph hasCustomPrompt="1" type="title"/>
          </p:nvPr>
        </p:nvSpPr>
        <p:spPr>
          <a:xfrm>
            <a:off x="311700" y="1233100"/>
            <a:ext cx="8520600" cy="1610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9pPr>
          </a:lstStyle>
          <a:p>
            <a:r>
              <a:t>xx%</a:t>
            </a:r>
          </a:p>
        </p:txBody>
      </p:sp>
      <p:sp>
        <p:nvSpPr>
          <p:cNvPr id="51" name="Google Shape;51;p11"/>
          <p:cNvSpPr txBox="1"/>
          <p:nvPr>
            <p:ph idx="1" type="body"/>
          </p:nvPr>
        </p:nvSpPr>
        <p:spPr>
          <a:xfrm>
            <a:off x="311700" y="2919450"/>
            <a:ext cx="85206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2" name="Google Shape;52;p11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2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type="title"/>
          </p:nvPr>
        </p:nvSpPr>
        <p:spPr>
          <a:xfrm>
            <a:off x="509550" y="1423875"/>
            <a:ext cx="8124900" cy="1798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17" name="Google Shape;17;p3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" name="Google Shape;20;p4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21" name="Google Shape;21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25" name="Google Shape;25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6" name="Google Shape;26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7" name="Google Shape;27;p5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30" name="Google Shape;30;p6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3" name="Google Shape;33;p7"/>
          <p:cNvSpPr txBox="1"/>
          <p:nvPr>
            <p:ph idx="1" type="body"/>
          </p:nvPr>
        </p:nvSpPr>
        <p:spPr>
          <a:xfrm>
            <a:off x="311700" y="1391378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4" name="Google Shape;34;p7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dk2"/>
        </a:solidFill>
      </p:bgPr>
    </p:bg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8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37" name="Google Shape;37;p8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9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0" name="Google Shape;40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1" name="Google Shape;41;p9"/>
          <p:cNvSpPr txBox="1"/>
          <p:nvPr>
            <p:ph type="title"/>
          </p:nvPr>
        </p:nvSpPr>
        <p:spPr>
          <a:xfrm>
            <a:off x="265500" y="1107950"/>
            <a:ext cx="4045200" cy="168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2" name="Google Shape;42;p9"/>
          <p:cNvSpPr txBox="1"/>
          <p:nvPr>
            <p:ph idx="1" type="subTitle"/>
          </p:nvPr>
        </p:nvSpPr>
        <p:spPr>
          <a:xfrm>
            <a:off x="265500" y="28452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3" name="Google Shape;43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4" name="Google Shape;44;p9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 txBox="1"/>
          <p:nvPr>
            <p:ph idx="1" type="body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7" name="Google Shape;47;p10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coral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ato"/>
              <a:buChar char="●"/>
              <a:defRPr sz="1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transition spd="med">
    <p:push/>
  </p:transition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6.png"/><Relationship Id="rId4" Type="http://schemas.openxmlformats.org/officeDocument/2006/relationships/image" Target="../media/image17.png"/><Relationship Id="rId5" Type="http://schemas.openxmlformats.org/officeDocument/2006/relationships/image" Target="../media/image14.png"/><Relationship Id="rId6" Type="http://schemas.openxmlformats.org/officeDocument/2006/relationships/image" Target="../media/image19.png"/><Relationship Id="rId7" Type="http://schemas.openxmlformats.org/officeDocument/2006/relationships/image" Target="../media/image15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6.png"/><Relationship Id="rId4" Type="http://schemas.openxmlformats.org/officeDocument/2006/relationships/image" Target="../media/image20.png"/><Relationship Id="rId5" Type="http://schemas.openxmlformats.org/officeDocument/2006/relationships/image" Target="../media/image24.png"/><Relationship Id="rId6" Type="http://schemas.openxmlformats.org/officeDocument/2006/relationships/image" Target="../media/image26.png"/><Relationship Id="rId7" Type="http://schemas.openxmlformats.org/officeDocument/2006/relationships/image" Target="../media/image23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6.png"/><Relationship Id="rId4" Type="http://schemas.openxmlformats.org/officeDocument/2006/relationships/image" Target="../media/image29.png"/><Relationship Id="rId11" Type="http://schemas.openxmlformats.org/officeDocument/2006/relationships/image" Target="../media/image32.png"/><Relationship Id="rId10" Type="http://schemas.openxmlformats.org/officeDocument/2006/relationships/image" Target="../media/image22.png"/><Relationship Id="rId12" Type="http://schemas.openxmlformats.org/officeDocument/2006/relationships/image" Target="../media/image28.png"/><Relationship Id="rId9" Type="http://schemas.openxmlformats.org/officeDocument/2006/relationships/image" Target="../media/image13.png"/><Relationship Id="rId5" Type="http://schemas.openxmlformats.org/officeDocument/2006/relationships/image" Target="../media/image30.png"/><Relationship Id="rId6" Type="http://schemas.openxmlformats.org/officeDocument/2006/relationships/image" Target="../media/image12.png"/><Relationship Id="rId7" Type="http://schemas.openxmlformats.org/officeDocument/2006/relationships/image" Target="../media/image18.png"/><Relationship Id="rId8" Type="http://schemas.openxmlformats.org/officeDocument/2006/relationships/image" Target="../media/image16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.png"/><Relationship Id="rId4" Type="http://schemas.openxmlformats.org/officeDocument/2006/relationships/image" Target="../media/image25.png"/><Relationship Id="rId5" Type="http://schemas.openxmlformats.org/officeDocument/2006/relationships/image" Target="../media/image21.png"/><Relationship Id="rId6" Type="http://schemas.openxmlformats.org/officeDocument/2006/relationships/image" Target="../media/image6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hyperlink" Target="https://4a8k0046.github.io/Web_Pinball/" TargetMode="External"/><Relationship Id="rId4" Type="http://schemas.openxmlformats.org/officeDocument/2006/relationships/image" Target="../media/image1.png"/><Relationship Id="rId5" Type="http://schemas.openxmlformats.org/officeDocument/2006/relationships/image" Target="../media/image27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7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Relationship Id="rId4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Relationship Id="rId4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png"/><Relationship Id="rId4" Type="http://schemas.openxmlformats.org/officeDocument/2006/relationships/image" Target="../media/image5.png"/><Relationship Id="rId5" Type="http://schemas.openxmlformats.org/officeDocument/2006/relationships/image" Target="../media/image2.jpg"/><Relationship Id="rId6" Type="http://schemas.openxmlformats.org/officeDocument/2006/relationships/image" Target="../media/image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png"/><Relationship Id="rId4" Type="http://schemas.openxmlformats.org/officeDocument/2006/relationships/image" Target="../media/image8.png"/><Relationship Id="rId5" Type="http://schemas.openxmlformats.org/officeDocument/2006/relationships/image" Target="../media/image4.png"/><Relationship Id="rId6" Type="http://schemas.openxmlformats.org/officeDocument/2006/relationships/image" Target="../media/image9.png"/><Relationship Id="rId7" Type="http://schemas.openxmlformats.org/officeDocument/2006/relationships/image" Target="../media/image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image" Target="../media/image7.png"/><Relationship Id="rId7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3"/>
          <p:cNvSpPr txBox="1"/>
          <p:nvPr>
            <p:ph idx="1" type="subTitle"/>
          </p:nvPr>
        </p:nvSpPr>
        <p:spPr>
          <a:xfrm>
            <a:off x="3096363" y="3266930"/>
            <a:ext cx="2951400" cy="701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zh-TW" sz="1600">
                <a:latin typeface="Microsoft JhengHei"/>
                <a:ea typeface="Microsoft JhengHei"/>
                <a:cs typeface="Microsoft JhengHei"/>
                <a:sym typeface="Microsoft JhengHei"/>
              </a:rPr>
              <a:t>組員：</a:t>
            </a:r>
            <a:r>
              <a:rPr b="0" lang="zh-TW" sz="1600">
                <a:latin typeface="Microsoft JhengHei"/>
                <a:ea typeface="Microsoft JhengHei"/>
                <a:cs typeface="Microsoft JhengHei"/>
                <a:sym typeface="Microsoft JhengHei"/>
              </a:rPr>
              <a:t>江倇瑈、蔡雅琦</a:t>
            </a:r>
            <a:endParaRPr b="0" sz="1600"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zh-TW" sz="1600">
                <a:latin typeface="Microsoft JhengHei"/>
                <a:ea typeface="Microsoft JhengHei"/>
                <a:cs typeface="Microsoft JhengHei"/>
                <a:sym typeface="Microsoft JhengHei"/>
              </a:rPr>
              <a:t>指導老師：蕭百芳老師</a:t>
            </a:r>
            <a:endParaRPr b="0" sz="160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pic>
        <p:nvPicPr>
          <p:cNvPr id="60" name="Google Shape;60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95250" y="2963200"/>
            <a:ext cx="1552525" cy="1746600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3"/>
          <p:cNvSpPr txBox="1"/>
          <p:nvPr>
            <p:ph type="ctrTitle"/>
          </p:nvPr>
        </p:nvSpPr>
        <p:spPr>
          <a:xfrm>
            <a:off x="3096250" y="1099500"/>
            <a:ext cx="3022800" cy="211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zh-TW" sz="4111">
                <a:latin typeface="Microsoft JhengHei"/>
                <a:ea typeface="Microsoft JhengHei"/>
                <a:cs typeface="Microsoft JhengHei"/>
                <a:sym typeface="Microsoft JhengHei"/>
              </a:rPr>
              <a:t>認識五條港</a:t>
            </a:r>
            <a:endParaRPr b="0" sz="4111"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zh-TW" sz="4111">
                <a:latin typeface="Microsoft JhengHei"/>
                <a:ea typeface="Microsoft JhengHei"/>
                <a:cs typeface="Microsoft JhengHei"/>
                <a:sym typeface="Microsoft JhengHei"/>
              </a:rPr>
              <a:t>電子遊戲設計</a:t>
            </a:r>
            <a:endParaRPr b="0" sz="4111"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Google Shape;136;p22"/>
          <p:cNvPicPr preferRelativeResize="0"/>
          <p:nvPr/>
        </p:nvPicPr>
        <p:blipFill>
          <a:blip r:embed="rId3">
            <a:alphaModFix amt="10000"/>
          </a:blip>
          <a:stretch>
            <a:fillRect/>
          </a:stretch>
        </p:blipFill>
        <p:spPr>
          <a:xfrm>
            <a:off x="-124500" y="0"/>
            <a:ext cx="9392998" cy="5992899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22"/>
          <p:cNvSpPr txBox="1"/>
          <p:nvPr>
            <p:ph type="title"/>
          </p:nvPr>
        </p:nvSpPr>
        <p:spPr>
          <a:xfrm>
            <a:off x="311700" y="2389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latin typeface="Microsoft JhengHei"/>
                <a:ea typeface="Microsoft JhengHei"/>
                <a:cs typeface="Microsoft JhengHei"/>
                <a:sym typeface="Microsoft JhengHei"/>
              </a:rPr>
              <a:t>美術設計</a:t>
            </a: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pic>
        <p:nvPicPr>
          <p:cNvPr id="138" name="Google Shape;138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1635117"/>
            <a:ext cx="2031974" cy="22859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252604" y="1539407"/>
            <a:ext cx="2273546" cy="25577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2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197059" y="1587260"/>
            <a:ext cx="2031984" cy="22859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2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755081" y="1407779"/>
            <a:ext cx="2191494" cy="24654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Google Shape;146;p23"/>
          <p:cNvPicPr preferRelativeResize="0"/>
          <p:nvPr/>
        </p:nvPicPr>
        <p:blipFill>
          <a:blip r:embed="rId3">
            <a:alphaModFix amt="10000"/>
          </a:blip>
          <a:stretch>
            <a:fillRect/>
          </a:stretch>
        </p:blipFill>
        <p:spPr>
          <a:xfrm>
            <a:off x="-124500" y="0"/>
            <a:ext cx="9392998" cy="5992899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p23"/>
          <p:cNvSpPr txBox="1"/>
          <p:nvPr>
            <p:ph type="title"/>
          </p:nvPr>
        </p:nvSpPr>
        <p:spPr>
          <a:xfrm>
            <a:off x="311700" y="2389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latin typeface="Microsoft JhengHei"/>
                <a:ea typeface="Microsoft JhengHei"/>
                <a:cs typeface="Microsoft JhengHei"/>
                <a:sym typeface="Microsoft JhengHei"/>
              </a:rPr>
              <a:t>美術設計</a:t>
            </a: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pic>
        <p:nvPicPr>
          <p:cNvPr id="148" name="Google Shape;148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1519860"/>
            <a:ext cx="2161285" cy="24314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178337" y="1519860"/>
            <a:ext cx="2161285" cy="24314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2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501393" y="1552106"/>
            <a:ext cx="2103964" cy="23669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2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827519" y="1398126"/>
            <a:ext cx="2269481" cy="25531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" name="Google Shape;156;p24"/>
          <p:cNvPicPr preferRelativeResize="0"/>
          <p:nvPr/>
        </p:nvPicPr>
        <p:blipFill>
          <a:blip r:embed="rId3">
            <a:alphaModFix amt="10000"/>
          </a:blip>
          <a:stretch>
            <a:fillRect/>
          </a:stretch>
        </p:blipFill>
        <p:spPr>
          <a:xfrm>
            <a:off x="-124500" y="0"/>
            <a:ext cx="9392998" cy="59928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9750" y="-707575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2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957850" y="-816062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p24"/>
          <p:cNvSpPr txBox="1"/>
          <p:nvPr>
            <p:ph type="title"/>
          </p:nvPr>
        </p:nvSpPr>
        <p:spPr>
          <a:xfrm>
            <a:off x="311700" y="2389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latin typeface="Microsoft JhengHei"/>
                <a:ea typeface="Microsoft JhengHei"/>
                <a:cs typeface="Microsoft JhengHei"/>
                <a:sym typeface="Microsoft JhengHei"/>
              </a:rPr>
              <a:t>美術設計</a:t>
            </a: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pic>
        <p:nvPicPr>
          <p:cNvPr id="160" name="Google Shape;160;p24"/>
          <p:cNvPicPr preferRelativeResize="0"/>
          <p:nvPr/>
        </p:nvPicPr>
        <p:blipFill rotWithShape="1">
          <a:blip r:embed="rId6">
            <a:alphaModFix/>
          </a:blip>
          <a:srcRect b="0" l="-2150" r="2149" t="0"/>
          <a:stretch/>
        </p:blipFill>
        <p:spPr>
          <a:xfrm>
            <a:off x="555050" y="731275"/>
            <a:ext cx="3090616" cy="39736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2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269466" y="3706163"/>
            <a:ext cx="1304925" cy="1304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24"/>
          <p:cNvPicPr preferRelativeResize="0"/>
          <p:nvPr/>
        </p:nvPicPr>
        <p:blipFill rotWithShape="1">
          <a:blip r:embed="rId8">
            <a:alphaModFix/>
          </a:blip>
          <a:srcRect b="0" l="-2790" r="2789" t="0"/>
          <a:stretch/>
        </p:blipFill>
        <p:spPr>
          <a:xfrm>
            <a:off x="4092675" y="4088749"/>
            <a:ext cx="3176801" cy="539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24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4476600" y="2174942"/>
            <a:ext cx="1190297" cy="10862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24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4476603" y="976859"/>
            <a:ext cx="1190297" cy="10862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p24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5835862" y="714737"/>
            <a:ext cx="2863152" cy="16105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p24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6217170" y="2325275"/>
            <a:ext cx="2100560" cy="14373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5"/>
          <p:cNvSpPr txBox="1"/>
          <p:nvPr>
            <p:ph type="title"/>
          </p:nvPr>
        </p:nvSpPr>
        <p:spPr>
          <a:xfrm>
            <a:off x="509550" y="1652475"/>
            <a:ext cx="8124900" cy="1798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5000">
                <a:latin typeface="Microsoft JhengHei"/>
                <a:ea typeface="Microsoft JhengHei"/>
                <a:cs typeface="Microsoft JhengHei"/>
                <a:sym typeface="Microsoft JhengHei"/>
              </a:rPr>
              <a:t>軟體使用</a:t>
            </a:r>
            <a:endParaRPr sz="500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172" name="Google Shape;172;p25"/>
          <p:cNvSpPr/>
          <p:nvPr/>
        </p:nvSpPr>
        <p:spPr>
          <a:xfrm>
            <a:off x="2221500" y="1985550"/>
            <a:ext cx="4701000" cy="1172400"/>
          </a:xfrm>
          <a:prstGeom prst="rect">
            <a:avLst/>
          </a:prstGeom>
          <a:noFill/>
          <a:ln cap="flat" cmpd="sng" w="762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6"/>
          <p:cNvSpPr txBox="1"/>
          <p:nvPr>
            <p:ph type="title"/>
          </p:nvPr>
        </p:nvSpPr>
        <p:spPr>
          <a:xfrm>
            <a:off x="311700" y="2389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軟體使用</a:t>
            </a:r>
            <a:endParaRPr/>
          </a:p>
        </p:txBody>
      </p:sp>
      <p:pic>
        <p:nvPicPr>
          <p:cNvPr id="178" name="Google Shape;178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19050" y="3566175"/>
            <a:ext cx="1168550" cy="1314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94725" y="1143000"/>
            <a:ext cx="2857500" cy="285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Google Shape;180;p2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07825" y="1419800"/>
            <a:ext cx="3964176" cy="26436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Google Shape;181;p26"/>
          <p:cNvPicPr preferRelativeResize="0"/>
          <p:nvPr/>
        </p:nvPicPr>
        <p:blipFill>
          <a:blip r:embed="rId6">
            <a:alphaModFix amt="10000"/>
          </a:blip>
          <a:stretch>
            <a:fillRect/>
          </a:stretch>
        </p:blipFill>
        <p:spPr>
          <a:xfrm>
            <a:off x="-124500" y="0"/>
            <a:ext cx="9392998" cy="5992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27"/>
          <p:cNvSpPr txBox="1"/>
          <p:nvPr>
            <p:ph type="title"/>
          </p:nvPr>
        </p:nvSpPr>
        <p:spPr>
          <a:xfrm>
            <a:off x="509550" y="1652475"/>
            <a:ext cx="8124900" cy="1798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5000">
                <a:latin typeface="Microsoft JhengHei"/>
                <a:ea typeface="Microsoft JhengHei"/>
                <a:cs typeface="Microsoft JhengHei"/>
                <a:sym typeface="Microsoft JhengHei"/>
              </a:rPr>
              <a:t>結尾展示</a:t>
            </a:r>
            <a:endParaRPr sz="500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187" name="Google Shape;187;p27"/>
          <p:cNvSpPr/>
          <p:nvPr/>
        </p:nvSpPr>
        <p:spPr>
          <a:xfrm>
            <a:off x="2221500" y="1985550"/>
            <a:ext cx="4701000" cy="1172400"/>
          </a:xfrm>
          <a:prstGeom prst="rect">
            <a:avLst/>
          </a:prstGeom>
          <a:noFill/>
          <a:ln cap="flat" cmpd="sng" w="762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28"/>
          <p:cNvSpPr txBox="1"/>
          <p:nvPr>
            <p:ph type="title"/>
          </p:nvPr>
        </p:nvSpPr>
        <p:spPr>
          <a:xfrm>
            <a:off x="311700" y="2389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結尾</a:t>
            </a:r>
            <a:r>
              <a:rPr lang="zh-TW"/>
              <a:t>展示</a:t>
            </a:r>
            <a:endParaRPr/>
          </a:p>
        </p:txBody>
      </p:sp>
      <p:sp>
        <p:nvSpPr>
          <p:cNvPr id="193" name="Google Shape;193;p28"/>
          <p:cNvSpPr txBox="1"/>
          <p:nvPr>
            <p:ph idx="1" type="body"/>
          </p:nvPr>
        </p:nvSpPr>
        <p:spPr>
          <a:xfrm>
            <a:off x="2293325" y="4278275"/>
            <a:ext cx="4402500" cy="95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zh-TW" u="sng">
                <a:solidFill>
                  <a:schemeClr val="hlink"/>
                </a:solidFill>
                <a:hlinkClick r:id="rId3"/>
              </a:rPr>
              <a:t>https://4a8k0046.github.io/Web_Pinball/</a:t>
            </a:r>
            <a:endParaRPr/>
          </a:p>
        </p:txBody>
      </p:sp>
      <p:pic>
        <p:nvPicPr>
          <p:cNvPr id="194" name="Google Shape;194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719050" y="3566175"/>
            <a:ext cx="1168550" cy="1314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Google Shape;195;p2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731525" y="951075"/>
            <a:ext cx="5526091" cy="3108426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47625">
              <a:srgbClr val="000000">
                <a:alpha val="20000"/>
              </a:srgbClr>
            </a:outerShdw>
          </a:effectLst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29"/>
          <p:cNvSpPr txBox="1"/>
          <p:nvPr>
            <p:ph type="title"/>
          </p:nvPr>
        </p:nvSpPr>
        <p:spPr>
          <a:xfrm>
            <a:off x="311700" y="1233100"/>
            <a:ext cx="8520600" cy="1610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End</a:t>
            </a:r>
            <a:endParaRPr/>
          </a:p>
        </p:txBody>
      </p:sp>
      <p:sp>
        <p:nvSpPr>
          <p:cNvPr id="201" name="Google Shape;201;p29"/>
          <p:cNvSpPr txBox="1"/>
          <p:nvPr>
            <p:ph idx="1" type="body"/>
          </p:nvPr>
        </p:nvSpPr>
        <p:spPr>
          <a:xfrm>
            <a:off x="311700" y="2919450"/>
            <a:ext cx="85206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zh-TW" sz="250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謝謝各位的聆聽</a:t>
            </a:r>
            <a:endParaRPr sz="2500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Google Shape;66;p14"/>
          <p:cNvPicPr preferRelativeResize="0"/>
          <p:nvPr/>
        </p:nvPicPr>
        <p:blipFill>
          <a:blip r:embed="rId3">
            <a:alphaModFix amt="10000"/>
          </a:blip>
          <a:stretch>
            <a:fillRect/>
          </a:stretch>
        </p:blipFill>
        <p:spPr>
          <a:xfrm>
            <a:off x="-124500" y="0"/>
            <a:ext cx="9392998" cy="5992899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14"/>
          <p:cNvSpPr txBox="1"/>
          <p:nvPr>
            <p:ph type="title"/>
          </p:nvPr>
        </p:nvSpPr>
        <p:spPr>
          <a:xfrm>
            <a:off x="311700" y="3151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目錄</a:t>
            </a:r>
            <a:endParaRPr/>
          </a:p>
        </p:txBody>
      </p:sp>
      <p:sp>
        <p:nvSpPr>
          <p:cNvPr id="68" name="Google Shape;68;p14"/>
          <p:cNvSpPr txBox="1"/>
          <p:nvPr>
            <p:ph idx="1" type="body"/>
          </p:nvPr>
        </p:nvSpPr>
        <p:spPr>
          <a:xfrm>
            <a:off x="228350" y="1228675"/>
            <a:ext cx="8299200" cy="34164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45720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2200">
                <a:solidFill>
                  <a:srgbClr val="CC4125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---緣起---</a:t>
            </a:r>
            <a:endParaRPr b="1" sz="2200">
              <a:solidFill>
                <a:srgbClr val="CC4125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457200" rtl="0" algn="ctr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zh-TW" sz="2200">
                <a:solidFill>
                  <a:srgbClr val="CC4125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---概念---</a:t>
            </a:r>
            <a:endParaRPr b="1" sz="2200">
              <a:solidFill>
                <a:srgbClr val="CC4125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457200" rtl="0" algn="ctr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zh-TW" sz="2200">
                <a:solidFill>
                  <a:srgbClr val="CC4125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---美術設計---</a:t>
            </a:r>
            <a:endParaRPr b="1" sz="2200">
              <a:solidFill>
                <a:srgbClr val="CC4125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457200" rtl="0" algn="ctr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zh-TW" sz="2200">
                <a:solidFill>
                  <a:srgbClr val="CC4125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---軟體使用---</a:t>
            </a:r>
            <a:endParaRPr b="1" sz="2200">
              <a:solidFill>
                <a:srgbClr val="CC4125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457200" rtl="0" algn="ctr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zh-TW" sz="2200">
                <a:solidFill>
                  <a:srgbClr val="CC4125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---結尾展示---</a:t>
            </a:r>
            <a:endParaRPr b="1" sz="2200">
              <a:solidFill>
                <a:srgbClr val="CC4125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pic>
        <p:nvPicPr>
          <p:cNvPr id="69" name="Google Shape;69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719050" y="3566175"/>
            <a:ext cx="1168550" cy="1314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5"/>
          <p:cNvSpPr txBox="1"/>
          <p:nvPr>
            <p:ph type="title"/>
          </p:nvPr>
        </p:nvSpPr>
        <p:spPr>
          <a:xfrm>
            <a:off x="509550" y="1652475"/>
            <a:ext cx="8124900" cy="1798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5000">
                <a:latin typeface="Microsoft JhengHei"/>
                <a:ea typeface="Microsoft JhengHei"/>
                <a:cs typeface="Microsoft JhengHei"/>
                <a:sym typeface="Microsoft JhengHei"/>
              </a:rPr>
              <a:t>緣起</a:t>
            </a:r>
            <a:endParaRPr sz="500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75" name="Google Shape;75;p15"/>
          <p:cNvSpPr/>
          <p:nvPr/>
        </p:nvSpPr>
        <p:spPr>
          <a:xfrm>
            <a:off x="2221500" y="1985550"/>
            <a:ext cx="4701000" cy="1172400"/>
          </a:xfrm>
          <a:prstGeom prst="rect">
            <a:avLst/>
          </a:prstGeom>
          <a:noFill/>
          <a:ln cap="flat" cmpd="sng" w="762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Google Shape;80;p16"/>
          <p:cNvPicPr preferRelativeResize="0"/>
          <p:nvPr/>
        </p:nvPicPr>
        <p:blipFill>
          <a:blip r:embed="rId3">
            <a:alphaModFix amt="10000"/>
          </a:blip>
          <a:stretch>
            <a:fillRect/>
          </a:stretch>
        </p:blipFill>
        <p:spPr>
          <a:xfrm>
            <a:off x="-124500" y="0"/>
            <a:ext cx="9392998" cy="5992899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p16"/>
          <p:cNvSpPr txBox="1"/>
          <p:nvPr>
            <p:ph type="title"/>
          </p:nvPr>
        </p:nvSpPr>
        <p:spPr>
          <a:xfrm>
            <a:off x="311700" y="2389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latin typeface="Microsoft JhengHei"/>
                <a:ea typeface="Microsoft JhengHei"/>
                <a:cs typeface="Microsoft JhengHei"/>
                <a:sym typeface="Microsoft JhengHei"/>
              </a:rPr>
              <a:t>緣起</a:t>
            </a: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pic>
        <p:nvPicPr>
          <p:cNvPr id="82" name="Google Shape;82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719050" y="3566175"/>
            <a:ext cx="1168550" cy="1314625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16"/>
          <p:cNvSpPr/>
          <p:nvPr/>
        </p:nvSpPr>
        <p:spPr>
          <a:xfrm>
            <a:off x="1174700" y="1139375"/>
            <a:ext cx="6216300" cy="2913600"/>
          </a:xfrm>
          <a:prstGeom prst="wedgeRoundRectCallout">
            <a:avLst>
              <a:gd fmla="val 56920" name="adj1"/>
              <a:gd fmla="val 45060" name="adj2"/>
              <a:gd fmla="val 0" name="adj3"/>
            </a:avLst>
          </a:prstGeom>
          <a:solidFill>
            <a:srgbClr val="F4CCCC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" name="Google Shape;84;p16"/>
          <p:cNvSpPr txBox="1"/>
          <p:nvPr>
            <p:ph idx="1" type="body"/>
          </p:nvPr>
        </p:nvSpPr>
        <p:spPr>
          <a:xfrm>
            <a:off x="1542450" y="1390025"/>
            <a:ext cx="5591400" cy="2540400"/>
          </a:xfrm>
          <a:prstGeom prst="rect">
            <a:avLst/>
          </a:prstGeom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018"/>
              <a:buNone/>
            </a:pPr>
            <a:r>
              <a:rPr b="1" lang="zh-TW" sz="205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五條港文化園區可說是台南中西區，歷史紋理最為豐富的一處園區，在清朝中葉台江逐漸淤積，但仍有五條河道可由海邊通往府城，五個河港周邊的區域便成了繁忙的商業中心，而如今已看不出曾經河港的模樣。</a:t>
            </a:r>
            <a:br>
              <a:rPr lang="zh-TW" sz="2050">
                <a:solidFill>
                  <a:srgbClr val="CC4125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</a:br>
            <a:endParaRPr sz="2605">
              <a:solidFill>
                <a:srgbClr val="CC4125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85" name="Google Shape;85;p16"/>
          <p:cNvSpPr txBox="1"/>
          <p:nvPr/>
        </p:nvSpPr>
        <p:spPr>
          <a:xfrm>
            <a:off x="1065575" y="4327300"/>
            <a:ext cx="6968700" cy="4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1900">
                <a:solidFill>
                  <a:srgbClr val="CC412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為了讓更多的人能了解</a:t>
            </a:r>
            <a:r>
              <a:rPr b="1" lang="zh-TW" sz="1900">
                <a:solidFill>
                  <a:srgbClr val="CC4125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五條港地區歷史於是開始了這個計畫</a:t>
            </a:r>
            <a:endParaRPr b="1" sz="1300"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7"/>
          <p:cNvSpPr txBox="1"/>
          <p:nvPr>
            <p:ph type="title"/>
          </p:nvPr>
        </p:nvSpPr>
        <p:spPr>
          <a:xfrm>
            <a:off x="509550" y="1652475"/>
            <a:ext cx="8124900" cy="1798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5000">
                <a:latin typeface="Microsoft JhengHei"/>
                <a:ea typeface="Microsoft JhengHei"/>
                <a:cs typeface="Microsoft JhengHei"/>
                <a:sym typeface="Microsoft JhengHei"/>
              </a:rPr>
              <a:t>概念</a:t>
            </a:r>
            <a:endParaRPr sz="500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91" name="Google Shape;91;p17"/>
          <p:cNvSpPr/>
          <p:nvPr/>
        </p:nvSpPr>
        <p:spPr>
          <a:xfrm>
            <a:off x="2221500" y="1985550"/>
            <a:ext cx="4701000" cy="1172400"/>
          </a:xfrm>
          <a:prstGeom prst="rect">
            <a:avLst/>
          </a:prstGeom>
          <a:noFill/>
          <a:ln cap="flat" cmpd="sng" w="762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8"/>
          <p:cNvSpPr txBox="1"/>
          <p:nvPr>
            <p:ph type="title"/>
          </p:nvPr>
        </p:nvSpPr>
        <p:spPr>
          <a:xfrm>
            <a:off x="311700" y="2389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latin typeface="Microsoft JhengHei"/>
                <a:ea typeface="Microsoft JhengHei"/>
                <a:cs typeface="Microsoft JhengHei"/>
                <a:sym typeface="Microsoft JhengHei"/>
              </a:rPr>
              <a:t>概念</a:t>
            </a: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pic>
        <p:nvPicPr>
          <p:cNvPr id="97" name="Google Shape;97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19050" y="3566175"/>
            <a:ext cx="1168550" cy="131462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sp>
        <p:nvSpPr>
          <p:cNvPr id="98" name="Google Shape;98;p18"/>
          <p:cNvSpPr/>
          <p:nvPr/>
        </p:nvSpPr>
        <p:spPr>
          <a:xfrm>
            <a:off x="865000" y="3463775"/>
            <a:ext cx="6705600" cy="1314600"/>
          </a:xfrm>
          <a:prstGeom prst="wedgeRoundRectCallout">
            <a:avLst>
              <a:gd fmla="val 53664" name="adj1"/>
              <a:gd fmla="val -9822" name="adj2"/>
              <a:gd fmla="val 0" name="adj3"/>
            </a:avLst>
          </a:prstGeom>
          <a:solidFill>
            <a:srgbClr val="F4CCCC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18"/>
          <p:cNvSpPr txBox="1"/>
          <p:nvPr>
            <p:ph idx="1" type="body"/>
          </p:nvPr>
        </p:nvSpPr>
        <p:spPr>
          <a:xfrm>
            <a:off x="1230025" y="3682475"/>
            <a:ext cx="5953200" cy="877200"/>
          </a:xfrm>
          <a:prstGeom prst="rect">
            <a:avLst/>
          </a:prstGeom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normAutofit fontScale="25000" lnSpcReduction="2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7766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使用彈珠台的方式抽取題目以增加趣味性，</a:t>
            </a:r>
            <a:endParaRPr b="1" sz="7766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zh-TW" sz="7766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再結合</a:t>
            </a:r>
            <a:r>
              <a:rPr b="1" lang="zh-TW" sz="7981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選擇題的方式來讓民眾可以輕鬆了解歷史。</a:t>
            </a:r>
            <a:br>
              <a:rPr lang="zh-TW" sz="2400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</a:br>
            <a:endParaRPr sz="3000"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2000">
              <a:solidFill>
                <a:srgbClr val="00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pic>
        <p:nvPicPr>
          <p:cNvPr id="100" name="Google Shape;100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51850" y="941250"/>
            <a:ext cx="2873027" cy="2024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367300" y="999750"/>
            <a:ext cx="3181600" cy="19075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sp>
        <p:nvSpPr>
          <p:cNvPr id="102" name="Google Shape;102;p18"/>
          <p:cNvSpPr txBox="1"/>
          <p:nvPr/>
        </p:nvSpPr>
        <p:spPr>
          <a:xfrm>
            <a:off x="6580000" y="2983450"/>
            <a:ext cx="11685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1500">
                <a:solidFill>
                  <a:schemeClr val="accent5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Kahoot！</a:t>
            </a:r>
            <a:endParaRPr b="1" sz="1500">
              <a:solidFill>
                <a:schemeClr val="accent5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103" name="Google Shape;103;p18"/>
          <p:cNvSpPr txBox="1"/>
          <p:nvPr/>
        </p:nvSpPr>
        <p:spPr>
          <a:xfrm>
            <a:off x="945574" y="2965750"/>
            <a:ext cx="2679300" cy="77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6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b="1" lang="zh-TW" sz="1450">
                <a:solidFill>
                  <a:schemeClr val="accent5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太空軍校生（Space Cadet）</a:t>
            </a:r>
            <a:endParaRPr b="1" sz="1450">
              <a:solidFill>
                <a:schemeClr val="accent5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104" name="Google Shape;104;p18"/>
          <p:cNvSpPr/>
          <p:nvPr/>
        </p:nvSpPr>
        <p:spPr>
          <a:xfrm>
            <a:off x="4226388" y="1785275"/>
            <a:ext cx="539400" cy="572700"/>
          </a:xfrm>
          <a:prstGeom prst="mathPlus">
            <a:avLst>
              <a:gd fmla="val 23520" name="adj1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05" name="Google Shape;105;p18"/>
          <p:cNvPicPr preferRelativeResize="0"/>
          <p:nvPr/>
        </p:nvPicPr>
        <p:blipFill>
          <a:blip r:embed="rId6">
            <a:alphaModFix amt="10000"/>
          </a:blip>
          <a:stretch>
            <a:fillRect/>
          </a:stretch>
        </p:blipFill>
        <p:spPr>
          <a:xfrm>
            <a:off x="-124500" y="0"/>
            <a:ext cx="9392998" cy="5992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9"/>
          <p:cNvSpPr txBox="1"/>
          <p:nvPr>
            <p:ph type="title"/>
          </p:nvPr>
        </p:nvSpPr>
        <p:spPr>
          <a:xfrm>
            <a:off x="509550" y="1652475"/>
            <a:ext cx="8124900" cy="1798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5000">
                <a:latin typeface="Microsoft JhengHei"/>
                <a:ea typeface="Microsoft JhengHei"/>
                <a:cs typeface="Microsoft JhengHei"/>
                <a:sym typeface="Microsoft JhengHei"/>
              </a:rPr>
              <a:t>美術設計</a:t>
            </a:r>
            <a:endParaRPr sz="500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111" name="Google Shape;111;p19"/>
          <p:cNvSpPr/>
          <p:nvPr/>
        </p:nvSpPr>
        <p:spPr>
          <a:xfrm>
            <a:off x="2221500" y="1985550"/>
            <a:ext cx="4701000" cy="1172400"/>
          </a:xfrm>
          <a:prstGeom prst="rect">
            <a:avLst/>
          </a:prstGeom>
          <a:noFill/>
          <a:ln cap="flat" cmpd="sng" w="762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Google Shape;116;p20"/>
          <p:cNvPicPr preferRelativeResize="0"/>
          <p:nvPr/>
        </p:nvPicPr>
        <p:blipFill>
          <a:blip r:embed="rId3">
            <a:alphaModFix amt="10000"/>
          </a:blip>
          <a:stretch>
            <a:fillRect/>
          </a:stretch>
        </p:blipFill>
        <p:spPr>
          <a:xfrm>
            <a:off x="-124500" y="0"/>
            <a:ext cx="9392998" cy="5992899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20"/>
          <p:cNvSpPr txBox="1"/>
          <p:nvPr>
            <p:ph type="title"/>
          </p:nvPr>
        </p:nvSpPr>
        <p:spPr>
          <a:xfrm>
            <a:off x="311700" y="2389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latin typeface="Microsoft JhengHei"/>
                <a:ea typeface="Microsoft JhengHei"/>
                <a:cs typeface="Microsoft JhengHei"/>
                <a:sym typeface="Microsoft JhengHei"/>
              </a:rPr>
              <a:t>美術設計</a:t>
            </a: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pic>
        <p:nvPicPr>
          <p:cNvPr id="118" name="Google Shape;118;p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94900" y="1475800"/>
            <a:ext cx="2200307" cy="2475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695193" y="1509187"/>
            <a:ext cx="2200307" cy="2475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2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312350" y="1475788"/>
            <a:ext cx="2259650" cy="2542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2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56375" y="1522213"/>
            <a:ext cx="2117775" cy="23824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Google Shape;126;p21"/>
          <p:cNvPicPr preferRelativeResize="0"/>
          <p:nvPr/>
        </p:nvPicPr>
        <p:blipFill>
          <a:blip r:embed="rId3">
            <a:alphaModFix amt="10000"/>
          </a:blip>
          <a:stretch>
            <a:fillRect/>
          </a:stretch>
        </p:blipFill>
        <p:spPr>
          <a:xfrm>
            <a:off x="-124500" y="0"/>
            <a:ext cx="9392998" cy="5992899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21"/>
          <p:cNvSpPr txBox="1"/>
          <p:nvPr>
            <p:ph type="title"/>
          </p:nvPr>
        </p:nvSpPr>
        <p:spPr>
          <a:xfrm>
            <a:off x="311700" y="2389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latin typeface="Microsoft JhengHei"/>
                <a:ea typeface="Microsoft JhengHei"/>
                <a:cs typeface="Microsoft JhengHei"/>
                <a:sym typeface="Microsoft JhengHei"/>
              </a:rPr>
              <a:t>美術設計</a:t>
            </a: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pic>
        <p:nvPicPr>
          <p:cNvPr id="128" name="Google Shape;128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1900" y="1309600"/>
            <a:ext cx="2357775" cy="2652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387875" y="1474188"/>
            <a:ext cx="2184120" cy="2457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2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612825" y="1421275"/>
            <a:ext cx="2278189" cy="2562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2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572012" y="1452304"/>
            <a:ext cx="2223474" cy="25009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Coral">
  <a:themeElements>
    <a:clrScheme name="Coral">
      <a:dk1>
        <a:srgbClr val="F55E61"/>
      </a:dk1>
      <a:lt1>
        <a:srgbClr val="FFFFFF"/>
      </a:lt1>
      <a:dk2>
        <a:srgbClr val="5E696C"/>
      </a:dk2>
      <a:lt2>
        <a:srgbClr val="BFC7CA"/>
      </a:lt2>
      <a:accent1>
        <a:srgbClr val="1E2D31"/>
      </a:accent1>
      <a:accent2>
        <a:srgbClr val="273C42"/>
      </a:accent2>
      <a:accent3>
        <a:srgbClr val="83D061"/>
      </a:accent3>
      <a:accent4>
        <a:srgbClr val="F6CD4C"/>
      </a:accent4>
      <a:accent5>
        <a:srgbClr val="AF4345"/>
      </a:accent5>
      <a:accent6>
        <a:srgbClr val="F58F8F"/>
      </a:accent6>
      <a:hlink>
        <a:srgbClr val="AF4345"/>
      </a:hlink>
      <a:folHlink>
        <a:srgbClr val="AF434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